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57" r:id="rId8"/>
    <p:sldId id="258" r:id="rId9"/>
    <p:sldId id="271" r:id="rId10"/>
    <p:sldId id="263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92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92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84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>
              <a:buFont typeface="+mj-lt"/>
              <a:buAutoNum type="arabicPeriod"/>
              <a:defRPr/>
            </a:lvl1pPr>
            <a:lvl2pPr marL="228600" indent="-228600">
              <a:buFont typeface="+mj-lt"/>
              <a:buAutoNum type="arabicPeriod"/>
              <a:defRPr/>
            </a:lvl2pPr>
            <a:lvl3pPr marL="228600">
              <a:buFont typeface="+mj-lt"/>
              <a:buAutoNum type="arabicPeriod"/>
              <a:defRPr/>
            </a:lvl3pPr>
            <a:lvl4pPr marL="228600" indent="-228600">
              <a:buFont typeface="+mj-lt"/>
              <a:buAutoNum type="arabicPeriod"/>
              <a:defRPr/>
            </a:lvl4pPr>
            <a:lvl5pPr marL="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628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770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6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41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12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77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85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04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87F0794B-55D3-4D2D-BDE7-4688ED321E42}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7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3B6DAC6-0186-4D62-AD69-90B9C0411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E625C3-7297-4488-979E-363FF9BEE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1" r="-1" b="11287"/>
          <a:stretch/>
        </p:blipFill>
        <p:spPr>
          <a:xfrm>
            <a:off x="36293" y="-476506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A6285CA-6AFA-4F27-AFB5-1B32CDE09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1108A0F-8C78-4294-B028-9F09581FC0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13489AA-CF3C-45B5-9A6B-D686CDD1D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7ABF1CE3-37BC-462F-BC4B-5EF9C8287D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121847A4-7B07-4976-81EF-E68ABFC4FB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9F3EBBA6-8771-481B-BACA-142F0C8053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F58D94E-BB4B-436D-8172-0F5737BEEA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F75AA9A-4678-41CB-AEFA-13C324B847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C95E447-C172-476B-98BE-453E4049FB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F3BD247-696E-47F7-964F-89A5823D11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5E31E4B8-694B-447A-AA13-36B0A4EEC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88321B73-1AE7-4FA0-90EB-4E969A095D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15F8082-1C6D-496D-937D-964948B109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1B84AF1D-3604-4213-B891-4880C86F6E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3631262-5E4E-4A33-9D72-17996A538F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A4C49C9-CD9F-417C-A832-DD9D6F9C4B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9A3BBBFA-B462-4340-82C8-3EE5CCFB1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A7D3C2E-F100-49BC-9F4E-DFB50B2F9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E46D4A85-2FF9-491B-BBF7-4D83EB8881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B8F6747A-BC05-4E83-8FE8-976BBCE305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4C1FEEA0-B31C-4DD8-9CC4-DAE0655780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A783C12-3D0A-495D-B461-9D1FCC415A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9AD7D205-DA43-40B9-82B4-D570FB270F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FDD4F5FF-D993-454E-AB84-8634B9E53F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F64AEBB-D378-4CCE-9266-B45FC822EB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22217ABD-7AF1-44DF-9243-75E5C9792A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D885E59-AA75-4026-972E-4DEE1AB599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AB41BAB-F8B8-402D-BC3D-82F73208A3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F67CC234-9EF0-4613-9013-F7F9AEC49E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032D8DE3-B3FD-47EC-B6D3-90CE4F0370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A4218772-C699-478C-9D44-9459ABA4CA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BAA8E4F7-179A-466B-A9BC-30B14A129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44" y="476517"/>
            <a:ext cx="4193427" cy="1289578"/>
          </a:xfrm>
        </p:spPr>
        <p:txBody>
          <a:bodyPr anchor="b">
            <a:normAutofit fontScale="55000" lnSpcReduction="20000"/>
          </a:bodyPr>
          <a:lstStyle/>
          <a:p>
            <a:r>
              <a:rPr lang="uk-UA" sz="4000" b="1" dirty="0">
                <a:solidFill>
                  <a:srgbClr val="4D4D4D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«Центру  надання соціальних послуг»               Сергіївської сільської ради</a:t>
            </a:r>
            <a:endParaRPr lang="uk-UA" sz="4000" dirty="0"/>
          </a:p>
        </p:txBody>
      </p:sp>
      <p:sp>
        <p:nvSpPr>
          <p:cNvPr id="44" name="Right Triangle 43">
            <a:extLst>
              <a:ext uri="{FF2B5EF4-FFF2-40B4-BE49-F238E27FC236}">
                <a16:creationId xmlns:a16="http://schemas.microsoft.com/office/drawing/2014/main" xmlns="" id="{94D786EB-944C-47D5-B631-899F4029B0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>
            <a:off x="5905012" y="-28414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E386988-6574-440B-8E8E-0ECD5BEA5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153" y="1835010"/>
            <a:ext cx="5006996" cy="48512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E8B303B-4D6B-481B-B994-B3D40B575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861" y="621295"/>
            <a:ext cx="5279191" cy="60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33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8DA6DA-9101-46AB-BA4D-D5314585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0"/>
            <a:ext cx="8686314" cy="1325563"/>
          </a:xfrm>
        </p:spPr>
        <p:txBody>
          <a:bodyPr/>
          <a:lstStyle/>
          <a:p>
            <a:r>
              <a:rPr lang="uk-UA" dirty="0"/>
              <a:t>Дякую за увагу  : 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1C43696-1FB8-4974-8550-AB7ADBA99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127" y="955965"/>
            <a:ext cx="3352315" cy="57496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64A86C6-BD03-4C4D-A78A-93DE80E078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74509"/>
            <a:ext cx="2981204" cy="29233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E312AF4-3679-430D-B3A4-6B9BC8AC5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4309"/>
            <a:ext cx="4655127" cy="3429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908AA49-45CA-4D05-A919-428EB8C90B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499" y="955965"/>
            <a:ext cx="1686288" cy="23668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AA4E7EB-5F6F-4196-B1C3-32464BD6D7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9372" y="152400"/>
            <a:ext cx="4337937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931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413593-13F7-4C5B-88CB-15CA088A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«Центр надання соціальних послуг» Сергіївської сільської ради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0E5A997-2285-4B8A-97E4-A97A2EF6F5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 ЦНСП Сергіївської сільської ради створений 01.03.2018 року</a:t>
            </a:r>
          </a:p>
          <a:p>
            <a:pPr marL="0" indent="0">
              <a:buNone/>
            </a:pPr>
            <a:r>
              <a:rPr lang="uk-UA" dirty="0"/>
              <a:t>У ЦНСП  працює 13 чоловік: Директор, бухгалтер, соціальний працівник та 10 соціальних робітників.</a:t>
            </a:r>
          </a:p>
          <a:p>
            <a:pPr marL="0" indent="0">
              <a:buNone/>
            </a:pPr>
            <a:r>
              <a:rPr lang="uk-UA" dirty="0"/>
              <a:t>Соціальні послуги надаються, як за місцем проживання,  так і в приміщенні Центру 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51EB156E-AABE-4DD2-9077-D1582319EB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0485" y="1690688"/>
            <a:ext cx="3263503" cy="4351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A6CD9C5-5607-4D43-BE0E-6D5F530C0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3879" y="2047298"/>
            <a:ext cx="3113430" cy="481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81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8905ED-9975-438C-B625-21E3CE15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Послуг із забезпечення технічними засобами реабілітації-2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725A3628-4C60-46D0-9B69-B693163D9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1921" y="1690686"/>
            <a:ext cx="6610847" cy="4802189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D569F26-CB64-4EEE-B5D4-21BE47C4F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231" y="1690688"/>
            <a:ext cx="3653896" cy="48021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F431872-9544-4E19-B7A1-879C2856D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909" y="1690687"/>
            <a:ext cx="4779819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55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B6AE3B-8E87-4FE6-BC04-EDDC4CE9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xmlns="" id="{478A271E-7E50-4D89-AE49-7C4B790FDB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46" b="24846"/>
          <a:stretch>
            <a:fillRect/>
          </a:stretch>
        </p:blipFill>
        <p:spPr/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A19764E6-0EC0-480F-88E3-BF5FF5AA8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2000" dirty="0"/>
              <a:t>Послуги соціального характеру в комплексній програмі «Соціальна громада»</a:t>
            </a:r>
          </a:p>
          <a:p>
            <a:pPr marL="0" indent="0">
              <a:buNone/>
            </a:pPr>
            <a:r>
              <a:rPr lang="uk-UA" sz="2000" dirty="0"/>
              <a:t> за 2020 рік спеціалістами було сформовано  134 справи.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7170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414280-3A71-45AD-8E40-85820025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Консультування з питань пенсійного фонду України-161 послугу</a:t>
            </a:r>
            <a:br>
              <a:rPr lang="uk-UA" dirty="0"/>
            </a:b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2DAA39-809B-4B78-98AE-A69CC0C6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04" y="1579418"/>
            <a:ext cx="6560623" cy="50707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215CDE1-23FF-41FE-B002-AD0A28D5A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3690" y="1027906"/>
            <a:ext cx="4114800" cy="56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05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F08E5D-EC48-4C33-848F-1DA5CDEA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 Інші послуги соціального характеру -115</a:t>
            </a:r>
            <a:br>
              <a:rPr lang="uk-UA" dirty="0"/>
            </a:br>
            <a:r>
              <a:rPr lang="uk-UA" dirty="0"/>
              <a:t> Послуг «Соціальне таксі» - о</a:t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E19445-75FA-45C6-8EFC-287A95AEC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564" y="1510144"/>
            <a:ext cx="10376568" cy="498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85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AA4D7-4C6E-49EC-8384-A36161BB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rgbClr val="4D4D4D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«Центр надання </a:t>
            </a:r>
            <a:r>
              <a:rPr lang="uk-UA" b="1" dirty="0">
                <a:solidFill>
                  <a:srgbClr val="4D4D4D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соціальних послуг»</a:t>
            </a:r>
            <a:r>
              <a:rPr lang="uk-UA" sz="4400" b="1" dirty="0">
                <a:solidFill>
                  <a:srgbClr val="4D4D4D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uk-UA" sz="4400" b="1" dirty="0">
                <a:solidFill>
                  <a:srgbClr val="4D4D4D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4400" b="1" dirty="0">
                <a:solidFill>
                  <a:srgbClr val="4D4D4D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Сергіївської сільської ради</a:t>
            </a:r>
            <a:r>
              <a:rPr lang="uk-UA" sz="4400" dirty="0"/>
              <a:t/>
            </a:r>
            <a:br>
              <a:rPr lang="uk-UA" sz="4400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A40449D-2F4C-4668-A2BF-7279616F0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825625"/>
            <a:ext cx="6082145" cy="3619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Соціальні послуги « Догляд вдома»</a:t>
            </a:r>
          </a:p>
          <a:p>
            <a:pPr marL="0" indent="0">
              <a:buNone/>
            </a:pPr>
            <a:r>
              <a:rPr lang="uk-UA" dirty="0"/>
              <a:t>За 2020 рік:</a:t>
            </a:r>
          </a:p>
          <a:p>
            <a:pPr marL="0" indent="0">
              <a:buNone/>
            </a:pPr>
            <a:r>
              <a:rPr lang="uk-UA" dirty="0"/>
              <a:t>59 осіб отримали 6032 послуг з них 13 осіб отримали 764 платних послуг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A6EFA767-05F0-403E-B260-38BAB1236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173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FD9B98F-F60D-4A8E-93DC-B0026E544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709" y="4024746"/>
            <a:ext cx="5032545" cy="27224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0745CED-ED6A-4D77-9CF0-A87224D31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1935" y="1454727"/>
            <a:ext cx="3163714" cy="52785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C811EEC-ECBB-49C8-9405-9ADFD2BC3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255" y="2313709"/>
            <a:ext cx="3471680" cy="44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90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F94F95-8072-4A3D-A65F-D3D64FBC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Фінансова  звітність ЦНСП  за 2020рік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41B17311-8FD9-4F38-871B-394FE241C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336411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Загальний фонд</a:t>
            </a:r>
          </a:p>
        </p:txBody>
      </p:sp>
      <p:graphicFrame>
        <p:nvGraphicFramePr>
          <p:cNvPr id="7" name="Таблиця 7">
            <a:extLst>
              <a:ext uri="{FF2B5EF4-FFF2-40B4-BE49-F238E27FC236}">
                <a16:creationId xmlns:a16="http://schemas.microsoft.com/office/drawing/2014/main" xmlns="" id="{BC9530FD-2995-41D5-9B8D-A3362B648E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575699149"/>
              </p:ext>
            </p:extLst>
          </p:nvPr>
        </p:nvGraphicFramePr>
        <p:xfrm>
          <a:off x="372862" y="2157273"/>
          <a:ext cx="5624711" cy="3622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450">
                  <a:extLst>
                    <a:ext uri="{9D8B030D-6E8A-4147-A177-3AD203B41FA5}">
                      <a16:colId xmlns:a16="http://schemas.microsoft.com/office/drawing/2014/main" xmlns="" val="3075520904"/>
                    </a:ext>
                  </a:extLst>
                </a:gridCol>
                <a:gridCol w="1008737">
                  <a:extLst>
                    <a:ext uri="{9D8B030D-6E8A-4147-A177-3AD203B41FA5}">
                      <a16:colId xmlns:a16="http://schemas.microsoft.com/office/drawing/2014/main" xmlns="" val="46842818"/>
                    </a:ext>
                  </a:extLst>
                </a:gridCol>
                <a:gridCol w="1025322">
                  <a:extLst>
                    <a:ext uri="{9D8B030D-6E8A-4147-A177-3AD203B41FA5}">
                      <a16:colId xmlns:a16="http://schemas.microsoft.com/office/drawing/2014/main" xmlns="" val="2180157265"/>
                    </a:ext>
                  </a:extLst>
                </a:gridCol>
                <a:gridCol w="949911">
                  <a:extLst>
                    <a:ext uri="{9D8B030D-6E8A-4147-A177-3AD203B41FA5}">
                      <a16:colId xmlns:a16="http://schemas.microsoft.com/office/drawing/2014/main" xmlns="" val="3523372861"/>
                    </a:ext>
                  </a:extLst>
                </a:gridCol>
                <a:gridCol w="834501">
                  <a:extLst>
                    <a:ext uri="{9D8B030D-6E8A-4147-A177-3AD203B41FA5}">
                      <a16:colId xmlns:a16="http://schemas.microsoft.com/office/drawing/2014/main" xmlns="" val="372631349"/>
                    </a:ext>
                  </a:extLst>
                </a:gridCol>
                <a:gridCol w="901790">
                  <a:extLst>
                    <a:ext uri="{9D8B030D-6E8A-4147-A177-3AD203B41FA5}">
                      <a16:colId xmlns:a16="http://schemas.microsoft.com/office/drawing/2014/main" xmlns="" val="1454966738"/>
                    </a:ext>
                  </a:extLst>
                </a:gridCol>
              </a:tblGrid>
              <a:tr h="205548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Заробітна плата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нарахування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Предмети, матеріали, обладнання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Канцелярські матеріали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Оплата послуг</a:t>
                      </a: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xmlns="" val="1285441197"/>
                  </a:ext>
                </a:extLst>
              </a:tr>
              <a:tr h="577757">
                <a:tc>
                  <a:txBody>
                    <a:bodyPr/>
                    <a:lstStyle/>
                    <a:p>
                      <a:r>
                        <a:rPr lang="uk-UA" sz="1000" dirty="0"/>
                        <a:t>Запланована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950699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241000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670290"/>
                  </a:ext>
                </a:extLst>
              </a:tr>
              <a:tr h="457761">
                <a:tc>
                  <a:txBody>
                    <a:bodyPr/>
                    <a:lstStyle/>
                    <a:p>
                      <a:r>
                        <a:rPr lang="uk-UA" sz="1000" dirty="0"/>
                        <a:t>Використано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920978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232273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3710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1278973"/>
                  </a:ext>
                </a:extLst>
              </a:tr>
              <a:tr h="531091">
                <a:tc>
                  <a:txBody>
                    <a:bodyPr/>
                    <a:lstStyle/>
                    <a:p>
                      <a:r>
                        <a:rPr lang="uk-UA" sz="1000" dirty="0"/>
                        <a:t>Залишок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29721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8727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6571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14290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4354587"/>
                  </a:ext>
                </a:extLst>
              </a:tr>
            </a:tbl>
          </a:graphicData>
        </a:graphic>
      </p:graphicFrame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AB58357A-5184-4F39-AEBD-7EA7BBFDC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28499"/>
            <a:ext cx="5183188" cy="336411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Спец фонд</a:t>
            </a:r>
          </a:p>
        </p:txBody>
      </p:sp>
      <p:graphicFrame>
        <p:nvGraphicFramePr>
          <p:cNvPr id="8" name="Таблиця 8">
            <a:extLst>
              <a:ext uri="{FF2B5EF4-FFF2-40B4-BE49-F238E27FC236}">
                <a16:creationId xmlns:a16="http://schemas.microsoft.com/office/drawing/2014/main" xmlns="" id="{7B37CC9F-3106-4032-9B7D-6213AB73595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408603518"/>
              </p:ext>
            </p:extLst>
          </p:nvPr>
        </p:nvGraphicFramePr>
        <p:xfrm>
          <a:off x="6172200" y="2157273"/>
          <a:ext cx="5484180" cy="373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836">
                  <a:extLst>
                    <a:ext uri="{9D8B030D-6E8A-4147-A177-3AD203B41FA5}">
                      <a16:colId xmlns:a16="http://schemas.microsoft.com/office/drawing/2014/main" xmlns="" val="4123340260"/>
                    </a:ext>
                  </a:extLst>
                </a:gridCol>
                <a:gridCol w="1096836">
                  <a:extLst>
                    <a:ext uri="{9D8B030D-6E8A-4147-A177-3AD203B41FA5}">
                      <a16:colId xmlns:a16="http://schemas.microsoft.com/office/drawing/2014/main" xmlns="" val="3051396259"/>
                    </a:ext>
                  </a:extLst>
                </a:gridCol>
                <a:gridCol w="1096836">
                  <a:extLst>
                    <a:ext uri="{9D8B030D-6E8A-4147-A177-3AD203B41FA5}">
                      <a16:colId xmlns:a16="http://schemas.microsoft.com/office/drawing/2014/main" xmlns="" val="382071399"/>
                    </a:ext>
                  </a:extLst>
                </a:gridCol>
                <a:gridCol w="1096836">
                  <a:extLst>
                    <a:ext uri="{9D8B030D-6E8A-4147-A177-3AD203B41FA5}">
                      <a16:colId xmlns:a16="http://schemas.microsoft.com/office/drawing/2014/main" xmlns="" val="1416383236"/>
                    </a:ext>
                  </a:extLst>
                </a:gridCol>
                <a:gridCol w="1096836">
                  <a:extLst>
                    <a:ext uri="{9D8B030D-6E8A-4147-A177-3AD203B41FA5}">
                      <a16:colId xmlns:a16="http://schemas.microsoft.com/office/drawing/2014/main" xmlns="" val="1044726085"/>
                    </a:ext>
                  </a:extLst>
                </a:gridCol>
              </a:tblGrid>
              <a:tr h="1997624">
                <a:tc>
                  <a:txBody>
                    <a:bodyPr/>
                    <a:lstStyle/>
                    <a:p>
                      <a:r>
                        <a:rPr lang="uk-UA" dirty="0"/>
                        <a:t>Залишок на  01.01.2020р.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надходження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використання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залишок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Перелік</a:t>
                      </a: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xmlns="" val="982683950"/>
                  </a:ext>
                </a:extLst>
              </a:tr>
              <a:tr h="1624465">
                <a:tc>
                  <a:txBody>
                    <a:bodyPr/>
                    <a:lstStyle/>
                    <a:p>
                      <a:r>
                        <a:rPr lang="uk-UA" dirty="0"/>
                        <a:t>16721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14828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29359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Маски, </a:t>
                      </a:r>
                      <a:r>
                        <a:rPr lang="uk-UA" dirty="0" err="1"/>
                        <a:t>перчатки</a:t>
                      </a:r>
                      <a:r>
                        <a:rPr lang="uk-UA" dirty="0"/>
                        <a:t> рукавички, </a:t>
                      </a:r>
                      <a:r>
                        <a:rPr lang="uk-UA" dirty="0" err="1"/>
                        <a:t>дез</a:t>
                      </a:r>
                      <a:r>
                        <a:rPr lang="uk-UA" dirty="0"/>
                        <a:t>. засоби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7516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467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3FBE4F-FBF9-4211-AE68-BB0A5C534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3147"/>
            <a:ext cx="9144000" cy="1247053"/>
          </a:xfrm>
        </p:spPr>
        <p:txBody>
          <a:bodyPr>
            <a:normAutofit/>
          </a:bodyPr>
          <a:lstStyle/>
          <a:p>
            <a:r>
              <a:rPr lang="uk-UA" dirty="0"/>
              <a:t>Спец фонд</a:t>
            </a:r>
          </a:p>
        </p:txBody>
      </p:sp>
      <p:sp>
        <p:nvSpPr>
          <p:cNvPr id="4" name="Місце для тексту 4">
            <a:extLst>
              <a:ext uri="{FF2B5EF4-FFF2-40B4-BE49-F238E27FC236}">
                <a16:creationId xmlns:a16="http://schemas.microsoft.com/office/drawing/2014/main" xmlns="" id="{A8841CA9-115D-4D22-B7AC-2913AA7B0586}"/>
              </a:ext>
            </a:extLst>
          </p:cNvPr>
          <p:cNvSpPr txBox="1">
            <a:spLocks/>
          </p:cNvSpPr>
          <p:nvPr/>
        </p:nvSpPr>
        <p:spPr>
          <a:xfrm>
            <a:off x="6172200" y="1820863"/>
            <a:ext cx="5183188" cy="33641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28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+mj-lt"/>
              <a:buAutoNum type="arabicPeriod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/>
              <a:t>Спец фонд</a:t>
            </a:r>
            <a:endParaRPr lang="uk-UA" dirty="0"/>
          </a:p>
        </p:txBody>
      </p:sp>
      <p:graphicFrame>
        <p:nvGraphicFramePr>
          <p:cNvPr id="6" name="Таблиця 8">
            <a:extLst>
              <a:ext uri="{FF2B5EF4-FFF2-40B4-BE49-F238E27FC236}">
                <a16:creationId xmlns:a16="http://schemas.microsoft.com/office/drawing/2014/main" xmlns="" id="{E86C0EFE-B7E9-4847-A7CC-9D4E21E86B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9226400"/>
              </p:ext>
            </p:extLst>
          </p:nvPr>
        </p:nvGraphicFramePr>
        <p:xfrm>
          <a:off x="1080655" y="1820863"/>
          <a:ext cx="8460580" cy="3958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145">
                  <a:extLst>
                    <a:ext uri="{9D8B030D-6E8A-4147-A177-3AD203B41FA5}">
                      <a16:colId xmlns:a16="http://schemas.microsoft.com/office/drawing/2014/main" xmlns="" val="4123340260"/>
                    </a:ext>
                  </a:extLst>
                </a:gridCol>
                <a:gridCol w="2115145">
                  <a:extLst>
                    <a:ext uri="{9D8B030D-6E8A-4147-A177-3AD203B41FA5}">
                      <a16:colId xmlns:a16="http://schemas.microsoft.com/office/drawing/2014/main" xmlns="" val="3051396259"/>
                    </a:ext>
                  </a:extLst>
                </a:gridCol>
                <a:gridCol w="2115145">
                  <a:extLst>
                    <a:ext uri="{9D8B030D-6E8A-4147-A177-3AD203B41FA5}">
                      <a16:colId xmlns:a16="http://schemas.microsoft.com/office/drawing/2014/main" xmlns="" val="382071399"/>
                    </a:ext>
                  </a:extLst>
                </a:gridCol>
                <a:gridCol w="2115145">
                  <a:extLst>
                    <a:ext uri="{9D8B030D-6E8A-4147-A177-3AD203B41FA5}">
                      <a16:colId xmlns:a16="http://schemas.microsoft.com/office/drawing/2014/main" xmlns="" val="1416383236"/>
                    </a:ext>
                  </a:extLst>
                </a:gridCol>
              </a:tblGrid>
              <a:tr h="2183158">
                <a:tc>
                  <a:txBody>
                    <a:bodyPr/>
                    <a:lstStyle/>
                    <a:p>
                      <a:r>
                        <a:rPr lang="uk-UA"/>
                        <a:t>Залишок на  01.01.2020р.</a:t>
                      </a:r>
                      <a:endParaRPr lang="uk-UA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надходження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використання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/>
                        <a:t>залишок</a:t>
                      </a:r>
                      <a:endParaRPr lang="uk-UA" dirty="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xmlns="" val="982683950"/>
                  </a:ext>
                </a:extLst>
              </a:tr>
              <a:tr h="1775341">
                <a:tc>
                  <a:txBody>
                    <a:bodyPr/>
                    <a:lstStyle/>
                    <a:p>
                      <a:r>
                        <a:rPr lang="uk-UA"/>
                        <a:t>16721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/>
                        <a:t>14828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/>
                        <a:t>2190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29359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7516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0198221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2E8E3"/>
      </a:lt2>
      <a:accent1>
        <a:srgbClr val="D884C7"/>
      </a:accent1>
      <a:accent2>
        <a:srgbClr val="B969D0"/>
      </a:accent2>
      <a:accent3>
        <a:srgbClr val="A384D8"/>
      </a:accent3>
      <a:accent4>
        <a:srgbClr val="696ED0"/>
      </a:accent4>
      <a:accent5>
        <a:srgbClr val="7CA6D5"/>
      </a:accent5>
      <a:accent6>
        <a:srgbClr val="5DAEB9"/>
      </a:accent6>
      <a:hlink>
        <a:srgbClr val="568E61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208</Words>
  <Application>Microsoft Office PowerPoint</Application>
  <PresentationFormat>Произвольный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SineVTI</vt:lpstr>
      <vt:lpstr>Слайд 1</vt:lpstr>
      <vt:lpstr>«Центр надання соціальних послуг» Сергіївської сільської ради</vt:lpstr>
      <vt:lpstr>Послуг із забезпечення технічними засобами реабілітації-2</vt:lpstr>
      <vt:lpstr>Слайд 4</vt:lpstr>
      <vt:lpstr>Консультування з питань пенсійного фонду України-161 послугу </vt:lpstr>
      <vt:lpstr> Інші послуги соціального характеру -115  Послуг «Соціальне таксі» - о </vt:lpstr>
      <vt:lpstr>    «Центр надання соціальних послуг»             Сергіївської сільської ради </vt:lpstr>
      <vt:lpstr>Фінансова  звітність ЦНСП  за 2020рік</vt:lpstr>
      <vt:lpstr>Спец фонд</vt:lpstr>
      <vt:lpstr>Дякую за увагу  : 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роботу за 2020 рік</dc:title>
  <dc:creator>Сашка</dc:creator>
  <cp:lastModifiedBy>user</cp:lastModifiedBy>
  <cp:revision>20</cp:revision>
  <dcterms:created xsi:type="dcterms:W3CDTF">2021-01-21T12:09:15Z</dcterms:created>
  <dcterms:modified xsi:type="dcterms:W3CDTF">2021-02-12T11:43:57Z</dcterms:modified>
</cp:coreProperties>
</file>